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1" roundtripDataSignature="AMtx7mhsNgBinpk+kXFTziAWRm+mTMTv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33802B-ED61-4D99-9BBF-9D3D92159667}">
  <a:tblStyle styleId="{E233802B-ED61-4D99-9BBF-9D3D9215966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Michelle</a:t>
            </a:r>
            <a:endParaRPr/>
          </a:p>
        </p:txBody>
      </p:sp>
      <p:sp>
        <p:nvSpPr>
          <p:cNvPr id="56" name="Google Shape;5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ce1041f5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42" name="Google Shape;142;g26ce1041f59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ce1041f59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26ce1041f5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Michelle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Kyle</a:t>
            </a:r>
            <a:endParaRPr/>
          </a:p>
        </p:txBody>
      </p:sp>
      <p:sp>
        <p:nvSpPr>
          <p:cNvPr id="63" name="Google Shape;6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ce10423e5_1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ce10423e5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g26ce10423e5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ce10423e5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ce10423e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26ce10423e5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Eric</a:t>
            </a:r>
            <a:endParaRPr/>
          </a:p>
        </p:txBody>
      </p:sp>
      <p:sp>
        <p:nvSpPr>
          <p:cNvPr id="103" name="Google Shape;10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09" name="Google Shape;10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6ce10423e5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24" name="Google Shape;124;g26ce10423e5_1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ce10423e5_1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26ce10423e5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13"/>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body"/>
          </p:nvPr>
        </p:nvSpPr>
        <p:spPr>
          <a:xfrm>
            <a:off x="457200" y="2049270"/>
            <a:ext cx="8229600" cy="407689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DLCOE_logo_HWHT.png" id="21" name="Google Shape;21;p13"/>
          <p:cNvPicPr preferRelativeResize="0"/>
          <p:nvPr/>
        </p:nvPicPr>
        <p:blipFill rotWithShape="1">
          <a:blip r:embed="rId3">
            <a:alphaModFix/>
          </a:blip>
          <a:srcRect b="0" l="0" r="0" t="0"/>
          <a:stretch/>
        </p:blipFill>
        <p:spPr>
          <a:xfrm>
            <a:off x="450851" y="234146"/>
            <a:ext cx="2443865" cy="4126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4"/>
          <p:cNvSpPr txBox="1"/>
          <p:nvPr>
            <p:ph type="ctrTitle"/>
          </p:nvPr>
        </p:nvSpPr>
        <p:spPr>
          <a:xfrm>
            <a:off x="3969582" y="2130425"/>
            <a:ext cx="4488617" cy="14700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lt1"/>
              </a:buClr>
              <a:buSzPts val="3600"/>
              <a:buFont typeface="Arial"/>
              <a:buNone/>
              <a:defRPr b="1"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4"/>
          <p:cNvSpPr txBox="1"/>
          <p:nvPr>
            <p:ph idx="1" type="subTitle"/>
          </p:nvPr>
        </p:nvSpPr>
        <p:spPr>
          <a:xfrm>
            <a:off x="3124200" y="3886200"/>
            <a:ext cx="5333999" cy="1752600"/>
          </a:xfrm>
          <a:prstGeom prst="rect">
            <a:avLst/>
          </a:prstGeom>
          <a:noFill/>
          <a:ln>
            <a:noFill/>
          </a:ln>
        </p:spPr>
        <p:txBody>
          <a:bodyPr anchorCtr="0" anchor="t" bIns="45700" lIns="91425" spcFirstLastPara="1" rIns="91425" wrap="square" tIns="45700">
            <a:normAutofit/>
          </a:bodyPr>
          <a:lstStyle>
            <a:lvl1pPr lvl="0" algn="r">
              <a:spcBef>
                <a:spcPts val="560"/>
              </a:spcBef>
              <a:spcAft>
                <a:spcPts val="0"/>
              </a:spcAft>
              <a:buClr>
                <a:srgbClr val="FFFFFF"/>
              </a:buClr>
              <a:buSzPts val="2800"/>
              <a:buNone/>
              <a:defRPr sz="2800">
                <a:solidFill>
                  <a:srgbClr val="FFFFFF"/>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5" name="Google Shape;25;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15"/>
          <p:cNvSpPr txBox="1"/>
          <p:nvPr>
            <p:ph idx="1" type="body"/>
          </p:nvPr>
        </p:nvSpPr>
        <p:spPr>
          <a:xfrm>
            <a:off x="457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0" name="Google Shape;30;p15"/>
          <p:cNvSpPr txBox="1"/>
          <p:nvPr>
            <p:ph idx="2" type="body"/>
          </p:nvPr>
        </p:nvSpPr>
        <p:spPr>
          <a:xfrm>
            <a:off x="4648200" y="1975644"/>
            <a:ext cx="4038600" cy="4150519"/>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1" name="Google Shape;31;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15"/>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Arial"/>
              <a:buNone/>
              <a:defRPr b="1"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6"/>
          <p:cNvSpPr txBox="1"/>
          <p:nvPr>
            <p:ph type="title"/>
          </p:nvPr>
        </p:nvSpPr>
        <p:spPr>
          <a:xfrm>
            <a:off x="457200" y="2900649"/>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1066968"/>
            <a:ext cx="3008313" cy="7368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3575050" y="1073720"/>
            <a:ext cx="5111750" cy="505244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b="1" sz="28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3" name="Google Shape;43;p17"/>
          <p:cNvSpPr txBox="1"/>
          <p:nvPr>
            <p:ph idx="2" type="body"/>
          </p:nvPr>
        </p:nvSpPr>
        <p:spPr>
          <a:xfrm>
            <a:off x="457200" y="1803850"/>
            <a:ext cx="3008313" cy="4322314"/>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44" name="Google Shape;4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18"/>
          <p:cNvSpPr txBox="1"/>
          <p:nvPr>
            <p:ph type="title"/>
          </p:nvPr>
        </p:nvSpPr>
        <p:spPr>
          <a:xfrm>
            <a:off x="457200" y="1196430"/>
            <a:ext cx="2573672"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1800"/>
              <a:buFont typeface="Arial"/>
              <a:buNone/>
              <a:defRPr b="1"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8"/>
          <p:cNvSpPr/>
          <p:nvPr>
            <p:ph idx="2" type="pic"/>
          </p:nvPr>
        </p:nvSpPr>
        <p:spPr>
          <a:xfrm>
            <a:off x="3200400" y="1196430"/>
            <a:ext cx="5486400" cy="4850287"/>
          </a:xfrm>
          <a:prstGeom prst="rect">
            <a:avLst/>
          </a:prstGeom>
          <a:noFill/>
          <a:ln>
            <a:noFill/>
          </a:ln>
        </p:spPr>
      </p:sp>
      <p:sp>
        <p:nvSpPr>
          <p:cNvPr id="50" name="Google Shape;50;p18"/>
          <p:cNvSpPr txBox="1"/>
          <p:nvPr>
            <p:ph idx="1" type="body"/>
          </p:nvPr>
        </p:nvSpPr>
        <p:spPr>
          <a:xfrm>
            <a:off x="457200" y="1768043"/>
            <a:ext cx="2573672" cy="427867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22.jpg"/><Relationship Id="rId5" Type="http://schemas.openxmlformats.org/officeDocument/2006/relationships/image" Target="../media/image2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3"/>
          <p:cNvSpPr txBox="1"/>
          <p:nvPr>
            <p:ph type="ctrTitle"/>
          </p:nvPr>
        </p:nvSpPr>
        <p:spPr>
          <a:xfrm>
            <a:off x="1619250" y="3814625"/>
            <a:ext cx="7302600" cy="2296800"/>
          </a:xfrm>
          <a:prstGeom prst="rect">
            <a:avLst/>
          </a:prstGeom>
          <a:noFill/>
          <a:ln>
            <a:noFill/>
          </a:ln>
        </p:spPr>
        <p:txBody>
          <a:bodyPr anchorCtr="0" anchor="ctr" bIns="45700" lIns="91425" spcFirstLastPara="1" rIns="91425" wrap="square" tIns="45700">
            <a:normAutofit fontScale="90000"/>
          </a:bodyPr>
          <a:lstStyle/>
          <a:p>
            <a:pPr indent="0" lvl="0" marL="0" rtl="0" algn="r">
              <a:lnSpc>
                <a:spcPct val="100000"/>
              </a:lnSpc>
              <a:spcBef>
                <a:spcPts val="0"/>
              </a:spcBef>
              <a:spcAft>
                <a:spcPts val="0"/>
              </a:spcAft>
              <a:buClr>
                <a:schemeClr val="lt1"/>
              </a:buClr>
              <a:buSzPct val="111111"/>
              <a:buFont typeface="Arial"/>
              <a:buNone/>
            </a:pPr>
            <a:r>
              <a:rPr lang="en-US"/>
              <a:t>Team 30: Smart Pest Repeller</a:t>
            </a:r>
            <a:endParaRPr/>
          </a:p>
          <a:p>
            <a:pPr indent="0" lvl="0" marL="0" rtl="0" algn="r">
              <a:lnSpc>
                <a:spcPct val="100000"/>
              </a:lnSpc>
              <a:spcBef>
                <a:spcPts val="0"/>
              </a:spcBef>
              <a:spcAft>
                <a:spcPts val="0"/>
              </a:spcAft>
              <a:buClr>
                <a:schemeClr val="lt1"/>
              </a:buClr>
              <a:buSzPct val="162932"/>
              <a:buFont typeface="Arial"/>
              <a:buNone/>
            </a:pPr>
            <a:r>
              <a:rPr lang="en-US"/>
              <a:t>Bi-Weekly Update 5</a:t>
            </a:r>
            <a:br>
              <a:rPr lang="en-US"/>
            </a:br>
            <a:r>
              <a:rPr lang="en-US" sz="2455"/>
              <a:t>Andrew Albritton</a:t>
            </a:r>
            <a:endParaRPr sz="2455"/>
          </a:p>
          <a:p>
            <a:pPr indent="0" lvl="0" marL="0" rtl="0" algn="r">
              <a:lnSpc>
                <a:spcPct val="100000"/>
              </a:lnSpc>
              <a:spcBef>
                <a:spcPts val="0"/>
              </a:spcBef>
              <a:spcAft>
                <a:spcPts val="0"/>
              </a:spcAft>
              <a:buClr>
                <a:schemeClr val="lt1"/>
              </a:buClr>
              <a:buSzPct val="162932"/>
              <a:buFont typeface="Arial"/>
              <a:buNone/>
            </a:pPr>
            <a:r>
              <a:rPr lang="en-US" sz="2455"/>
              <a:t>Michael McNeil</a:t>
            </a:r>
            <a:endParaRPr sz="2455"/>
          </a:p>
          <a:p>
            <a:pPr indent="0" lvl="0" marL="0" rtl="0" algn="r">
              <a:lnSpc>
                <a:spcPct val="100000"/>
              </a:lnSpc>
              <a:spcBef>
                <a:spcPts val="0"/>
              </a:spcBef>
              <a:spcAft>
                <a:spcPts val="0"/>
              </a:spcAft>
              <a:buClr>
                <a:schemeClr val="lt1"/>
              </a:buClr>
              <a:buSzPct val="162932"/>
              <a:buFont typeface="Arial"/>
              <a:buNone/>
            </a:pPr>
            <a:r>
              <a:rPr lang="en-US" sz="2455"/>
              <a:t>Melquisedec Ordonez</a:t>
            </a:r>
            <a:br>
              <a:rPr lang="en-US" sz="2455"/>
            </a:br>
            <a:r>
              <a:rPr lang="en-US" sz="2455"/>
              <a:t>Sponsor: Peng Hao Huang</a:t>
            </a:r>
            <a:br>
              <a:rPr lang="en-US" sz="2455"/>
            </a:br>
            <a:r>
              <a:rPr lang="en-US" sz="2455"/>
              <a:t>TA: Eric Robles</a:t>
            </a:r>
            <a:br>
              <a:rPr lang="en-US" sz="2455"/>
            </a:br>
            <a:endParaRPr sz="2455"/>
          </a:p>
        </p:txBody>
      </p:sp>
      <p:sp>
        <p:nvSpPr>
          <p:cNvPr id="59" name="Google Shape;59;p3"/>
          <p:cNvSpPr/>
          <p:nvPr/>
        </p:nvSpPr>
        <p:spPr>
          <a:xfrm>
            <a:off x="0" y="0"/>
            <a:ext cx="6111425" cy="6111425"/>
          </a:xfrm>
          <a:prstGeom prst="diagStripe">
            <a:avLst>
              <a:gd fmla="val 28990" name="adj"/>
            </a:avLst>
          </a:prstGeom>
          <a:blipFill rotWithShape="1">
            <a:blip r:embed="rId3">
              <a:alphaModFix/>
            </a:blip>
            <a:stretch>
              <a:fillRect b="0" l="0" r="0" t="0"/>
            </a:stretch>
          </a:blipFill>
          <a:ln>
            <a:noFill/>
          </a:ln>
          <a:effectLst>
            <a:outerShdw blurRad="193675" rotWithShape="0" dir="5400000" dist="23000">
              <a:srgbClr val="000000">
                <a:alpha val="6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DLCOE_logo_HWHT.png" id="60" name="Google Shape;60;p3"/>
          <p:cNvPicPr preferRelativeResize="0"/>
          <p:nvPr/>
        </p:nvPicPr>
        <p:blipFill rotWithShape="1">
          <a:blip r:embed="rId4">
            <a:alphaModFix/>
          </a:blip>
          <a:srcRect b="0" l="0" r="0" t="0"/>
          <a:stretch/>
        </p:blipFill>
        <p:spPr>
          <a:xfrm>
            <a:off x="5344000" y="1105318"/>
            <a:ext cx="3114199" cy="52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26ce1041f59_0_10"/>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Melquisedec Ordonez</a:t>
            </a:r>
            <a:endParaRPr/>
          </a:p>
        </p:txBody>
      </p:sp>
      <p:graphicFrame>
        <p:nvGraphicFramePr>
          <p:cNvPr id="145" name="Google Shape;145;g26ce1041f59_0_10"/>
          <p:cNvGraphicFramePr/>
          <p:nvPr/>
        </p:nvGraphicFramePr>
        <p:xfrm>
          <a:off x="685800" y="1952075"/>
          <a:ext cx="3000000" cy="3000000"/>
        </p:xfrm>
        <a:graphic>
          <a:graphicData uri="http://schemas.openxmlformats.org/drawingml/2006/table">
            <a:tbl>
              <a:tblPr>
                <a:noFill/>
                <a:tableStyleId>{E233802B-ED61-4D99-9BBF-9D3D92159667}</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19</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Tested distance speakers will output.</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Strength of each signal,frequency, at maximum distance.</a:t>
                      </a:r>
                      <a:endParaRPr sz="1800" u="none" cap="none" strike="noStrike"/>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6ce1041f59_0_26"/>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Melquisedec Ordonez</a:t>
            </a:r>
            <a:endParaRPr/>
          </a:p>
        </p:txBody>
      </p:sp>
      <p:pic>
        <p:nvPicPr>
          <p:cNvPr id="151" name="Google Shape;151;g26ce1041f59_0_26"/>
          <p:cNvPicPr preferRelativeResize="0"/>
          <p:nvPr/>
        </p:nvPicPr>
        <p:blipFill rotWithShape="1">
          <a:blip r:embed="rId3">
            <a:alphaModFix/>
          </a:blip>
          <a:srcRect b="27345" l="0" r="53253" t="32040"/>
          <a:stretch/>
        </p:blipFill>
        <p:spPr>
          <a:xfrm>
            <a:off x="188975" y="2103113"/>
            <a:ext cx="4883448" cy="2651775"/>
          </a:xfrm>
          <a:prstGeom prst="rect">
            <a:avLst/>
          </a:prstGeom>
          <a:noFill/>
          <a:ln>
            <a:noFill/>
          </a:ln>
        </p:spPr>
      </p:pic>
      <p:cxnSp>
        <p:nvCxnSpPr>
          <p:cNvPr id="152" name="Google Shape;152;g26ce1041f59_0_26"/>
          <p:cNvCxnSpPr/>
          <p:nvPr/>
        </p:nvCxnSpPr>
        <p:spPr>
          <a:xfrm flipH="1">
            <a:off x="1030275" y="2974850"/>
            <a:ext cx="4937700" cy="18300"/>
          </a:xfrm>
          <a:prstGeom prst="straightConnector1">
            <a:avLst/>
          </a:prstGeom>
          <a:noFill/>
          <a:ln cap="flat" cmpd="sng" w="9525">
            <a:solidFill>
              <a:schemeClr val="dk2"/>
            </a:solidFill>
            <a:prstDash val="solid"/>
            <a:round/>
            <a:headEnd len="med" w="med" type="none"/>
            <a:tailEnd len="med" w="med" type="triangle"/>
          </a:ln>
        </p:spPr>
      </p:cxnSp>
      <p:sp>
        <p:nvSpPr>
          <p:cNvPr id="153" name="Google Shape;153;g26ce1041f59_0_26"/>
          <p:cNvSpPr txBox="1"/>
          <p:nvPr/>
        </p:nvSpPr>
        <p:spPr>
          <a:xfrm>
            <a:off x="6022850" y="2691300"/>
            <a:ext cx="2615100" cy="20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Starts </a:t>
            </a:r>
            <a:r>
              <a:rPr lang="en-US" sz="1800">
                <a:solidFill>
                  <a:schemeClr val="dk1"/>
                </a:solidFill>
              </a:rPr>
              <a:t>measuring(in cm)</a:t>
            </a:r>
            <a:endParaRPr sz="1800">
              <a:solidFill>
                <a:schemeClr val="dk1"/>
              </a:solidFill>
            </a:endParaRPr>
          </a:p>
          <a:p>
            <a:pPr indent="0" lvl="0" marL="0" rtl="0" algn="l">
              <a:spcBef>
                <a:spcPts val="0"/>
              </a:spcBef>
              <a:spcAft>
                <a:spcPts val="0"/>
              </a:spcAft>
              <a:buNone/>
            </a:pPr>
            <a:r>
              <a:rPr lang="en-US" sz="1800">
                <a:solidFill>
                  <a:schemeClr val="dk1"/>
                </a:solidFill>
              </a:rPr>
              <a:t>signal coming from ultrasonic emitter</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Actual distance closer to 1 ft (~31cm)</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9"/>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Execution Plan </a:t>
            </a:r>
            <a:br>
              <a:rPr lang="en-US"/>
            </a:br>
            <a:endParaRPr/>
          </a:p>
        </p:txBody>
      </p:sp>
      <p:pic>
        <p:nvPicPr>
          <p:cNvPr id="159" name="Google Shape;159;p9"/>
          <p:cNvPicPr preferRelativeResize="0"/>
          <p:nvPr/>
        </p:nvPicPr>
        <p:blipFill>
          <a:blip r:embed="rId3">
            <a:alphaModFix/>
          </a:blip>
          <a:stretch>
            <a:fillRect/>
          </a:stretch>
        </p:blipFill>
        <p:spPr>
          <a:xfrm>
            <a:off x="196325" y="1550152"/>
            <a:ext cx="8751351" cy="48527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ph type="title"/>
          </p:nvPr>
        </p:nvSpPr>
        <p:spPr>
          <a:xfrm>
            <a:off x="457200" y="896777"/>
            <a:ext cx="8229600" cy="8037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Arial"/>
              <a:buNone/>
            </a:pPr>
            <a:r>
              <a:rPr lang="en-US"/>
              <a:t>SYSTEM Validation Plan </a:t>
            </a:r>
            <a:br>
              <a:rPr lang="en-US"/>
            </a:br>
            <a:endParaRPr/>
          </a:p>
        </p:txBody>
      </p:sp>
      <p:pic>
        <p:nvPicPr>
          <p:cNvPr id="165" name="Google Shape;165;p10"/>
          <p:cNvPicPr preferRelativeResize="0"/>
          <p:nvPr/>
        </p:nvPicPr>
        <p:blipFill>
          <a:blip r:embed="rId3">
            <a:alphaModFix/>
          </a:blip>
          <a:stretch>
            <a:fillRect/>
          </a:stretch>
        </p:blipFill>
        <p:spPr>
          <a:xfrm>
            <a:off x="4572001" y="1643277"/>
            <a:ext cx="4342499" cy="3053844"/>
          </a:xfrm>
          <a:prstGeom prst="rect">
            <a:avLst/>
          </a:prstGeom>
          <a:noFill/>
          <a:ln>
            <a:noFill/>
          </a:ln>
        </p:spPr>
      </p:pic>
      <p:pic>
        <p:nvPicPr>
          <p:cNvPr id="166" name="Google Shape;166;p10"/>
          <p:cNvPicPr preferRelativeResize="0"/>
          <p:nvPr/>
        </p:nvPicPr>
        <p:blipFill>
          <a:blip r:embed="rId4">
            <a:alphaModFix/>
          </a:blip>
          <a:stretch>
            <a:fillRect/>
          </a:stretch>
        </p:blipFill>
        <p:spPr>
          <a:xfrm>
            <a:off x="152400" y="1483602"/>
            <a:ext cx="4267202" cy="45737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1"/>
          <p:cNvSpPr txBox="1"/>
          <p:nvPr>
            <p:ph idx="1" type="body"/>
          </p:nvPr>
        </p:nvSpPr>
        <p:spPr>
          <a:xfrm>
            <a:off x="457200" y="1608545"/>
            <a:ext cx="8229600" cy="4077000"/>
          </a:xfrm>
          <a:prstGeom prst="rect">
            <a:avLst/>
          </a:prstGeom>
          <a:noFill/>
          <a:ln>
            <a:noFill/>
          </a:ln>
        </p:spPr>
        <p:txBody>
          <a:bodyPr anchorCtr="0" anchor="t" bIns="45700" lIns="91425" spcFirstLastPara="1" rIns="91425" wrap="square" tIns="45700">
            <a:normAutofit/>
          </a:bodyPr>
          <a:lstStyle/>
          <a:p>
            <a:pPr indent="0" lvl="0" marL="0" rtl="0" algn="l">
              <a:spcBef>
                <a:spcPts val="360"/>
              </a:spcBef>
              <a:spcAft>
                <a:spcPts val="0"/>
              </a:spcAft>
              <a:buClr>
                <a:schemeClr val="dk1"/>
              </a:buClr>
              <a:buSzPts val="3200"/>
              <a:buNone/>
            </a:pPr>
            <a:r>
              <a:t/>
            </a:r>
            <a:endParaRPr b="1"/>
          </a:p>
          <a:p>
            <a:pPr indent="0" lvl="0" marL="0" rtl="0" algn="l">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t/>
            </a:r>
            <a:endParaRPr b="1"/>
          </a:p>
          <a:p>
            <a:pPr indent="0" lvl="0" marL="0" rtl="0" algn="ctr">
              <a:spcBef>
                <a:spcPts val="360"/>
              </a:spcBef>
              <a:spcAft>
                <a:spcPts val="0"/>
              </a:spcAft>
              <a:buClr>
                <a:schemeClr val="dk1"/>
              </a:buClr>
              <a:buSzPts val="3200"/>
              <a:buNone/>
            </a:pPr>
            <a:r>
              <a:rPr b="1" lang="en-US"/>
              <a:t>Thank you</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4"/>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Summary</a:t>
            </a:r>
            <a:endParaRPr/>
          </a:p>
        </p:txBody>
      </p:sp>
      <p:sp>
        <p:nvSpPr>
          <p:cNvPr id="66" name="Google Shape;66;p4"/>
          <p:cNvSpPr txBox="1"/>
          <p:nvPr>
            <p:ph idx="1" type="body"/>
          </p:nvPr>
        </p:nvSpPr>
        <p:spPr>
          <a:xfrm>
            <a:off x="457200" y="2049275"/>
            <a:ext cx="8229600" cy="463740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lang="en-US" sz="2400"/>
              <a:t>	</a:t>
            </a:r>
            <a:r>
              <a:rPr lang="en-US" sz="2000"/>
              <a:t>According to the ASPCA, of the 230,000 animals helped by their poison control center in 2019, about 10-15% suffered from issues related to pesticide exposure. Even with these downsides, pesticides are still the most used form of pest control because alternative methods such as ultrasonic(US) sound have shown to be much less effective. </a:t>
            </a:r>
            <a:endParaRPr sz="2000"/>
          </a:p>
          <a:p>
            <a:pPr indent="0" lvl="0" marL="0" rtl="0" algn="l">
              <a:lnSpc>
                <a:spcPct val="80000"/>
              </a:lnSpc>
              <a:spcBef>
                <a:spcPts val="0"/>
              </a:spcBef>
              <a:spcAft>
                <a:spcPts val="0"/>
              </a:spcAft>
              <a:buNone/>
            </a:pPr>
            <a:r>
              <a:rPr lang="en-US" sz="2000"/>
              <a:t>	The drawback to US is due to most devices on the market having a single programmed frequency output for sound. Since different pests will be deterred by different frequency responses, while one type of pest may be deterred by the US device, other types of pest will remain.</a:t>
            </a:r>
            <a:endParaRPr sz="2000"/>
          </a:p>
          <a:p>
            <a:pPr indent="0" lvl="0" marL="0" rtl="0" algn="l">
              <a:lnSpc>
                <a:spcPct val="80000"/>
              </a:lnSpc>
              <a:spcBef>
                <a:spcPts val="0"/>
              </a:spcBef>
              <a:spcAft>
                <a:spcPts val="0"/>
              </a:spcAft>
              <a:buNone/>
            </a:pPr>
            <a:r>
              <a:rPr lang="en-US" sz="2000"/>
              <a:t>	Our solution to the problem with the </a:t>
            </a:r>
            <a:r>
              <a:rPr lang="en-US" sz="2000"/>
              <a:t>efficacy</a:t>
            </a:r>
            <a:r>
              <a:rPr lang="en-US" sz="2000"/>
              <a:t> of US devices is to design a US emitter system that uses a machine learning detection program to detect what type of pest is present, and then emit the frequency response that is effective for that pest type. This solution will be a much safer alternative to pesticides while also being much more effective than other US pest control devices on the market.</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g26ce10423e5_1_13"/>
          <p:cNvPicPr preferRelativeResize="0"/>
          <p:nvPr/>
        </p:nvPicPr>
        <p:blipFill>
          <a:blip r:embed="rId3">
            <a:alphaModFix/>
          </a:blip>
          <a:stretch>
            <a:fillRect/>
          </a:stretch>
        </p:blipFill>
        <p:spPr>
          <a:xfrm rot="10800000">
            <a:off x="1101673" y="934500"/>
            <a:ext cx="6940652" cy="3382200"/>
          </a:xfrm>
          <a:prstGeom prst="rect">
            <a:avLst/>
          </a:prstGeom>
          <a:noFill/>
          <a:ln>
            <a:noFill/>
          </a:ln>
        </p:spPr>
      </p:pic>
      <p:cxnSp>
        <p:nvCxnSpPr>
          <p:cNvPr id="73" name="Google Shape;73;g26ce10423e5_1_13"/>
          <p:cNvCxnSpPr/>
          <p:nvPr/>
        </p:nvCxnSpPr>
        <p:spPr>
          <a:xfrm flipH="1" rot="10800000">
            <a:off x="1727325" y="2903700"/>
            <a:ext cx="736500" cy="1828200"/>
          </a:xfrm>
          <a:prstGeom prst="straightConnector1">
            <a:avLst/>
          </a:prstGeom>
          <a:noFill/>
          <a:ln cap="flat" cmpd="sng" w="9525">
            <a:solidFill>
              <a:srgbClr val="00FFFF"/>
            </a:solidFill>
            <a:prstDash val="solid"/>
            <a:round/>
            <a:headEnd len="med" w="med" type="none"/>
            <a:tailEnd len="med" w="med" type="triangle"/>
          </a:ln>
        </p:spPr>
      </p:cxnSp>
      <p:cxnSp>
        <p:nvCxnSpPr>
          <p:cNvPr id="74" name="Google Shape;74;g26ce10423e5_1_13"/>
          <p:cNvCxnSpPr/>
          <p:nvPr/>
        </p:nvCxnSpPr>
        <p:spPr>
          <a:xfrm flipH="1" rot="10800000">
            <a:off x="2554025" y="2241050"/>
            <a:ext cx="1261500" cy="2479200"/>
          </a:xfrm>
          <a:prstGeom prst="straightConnector1">
            <a:avLst/>
          </a:prstGeom>
          <a:noFill/>
          <a:ln cap="flat" cmpd="sng" w="9525">
            <a:solidFill>
              <a:srgbClr val="00FFFF"/>
            </a:solidFill>
            <a:prstDash val="solid"/>
            <a:round/>
            <a:headEnd len="med" w="med" type="none"/>
            <a:tailEnd len="med" w="med" type="triangle"/>
          </a:ln>
        </p:spPr>
      </p:cxnSp>
      <p:cxnSp>
        <p:nvCxnSpPr>
          <p:cNvPr id="75" name="Google Shape;75;g26ce10423e5_1_13"/>
          <p:cNvCxnSpPr/>
          <p:nvPr/>
        </p:nvCxnSpPr>
        <p:spPr>
          <a:xfrm flipH="1" rot="10800000">
            <a:off x="3345750" y="3360900"/>
            <a:ext cx="307800" cy="1430100"/>
          </a:xfrm>
          <a:prstGeom prst="straightConnector1">
            <a:avLst/>
          </a:prstGeom>
          <a:noFill/>
          <a:ln cap="flat" cmpd="sng" w="9525">
            <a:solidFill>
              <a:srgbClr val="00FFFF"/>
            </a:solidFill>
            <a:prstDash val="solid"/>
            <a:round/>
            <a:headEnd len="med" w="med" type="none"/>
            <a:tailEnd len="med" w="med" type="triangle"/>
          </a:ln>
        </p:spPr>
      </p:cxnSp>
      <p:cxnSp>
        <p:nvCxnSpPr>
          <p:cNvPr id="76" name="Google Shape;76;g26ce10423e5_1_13"/>
          <p:cNvCxnSpPr/>
          <p:nvPr/>
        </p:nvCxnSpPr>
        <p:spPr>
          <a:xfrm flipH="1" rot="10800000">
            <a:off x="4137525" y="3524025"/>
            <a:ext cx="611400" cy="1219500"/>
          </a:xfrm>
          <a:prstGeom prst="straightConnector1">
            <a:avLst/>
          </a:prstGeom>
          <a:noFill/>
          <a:ln cap="flat" cmpd="sng" w="9525">
            <a:solidFill>
              <a:srgbClr val="00FFFF"/>
            </a:solidFill>
            <a:prstDash val="solid"/>
            <a:round/>
            <a:headEnd len="med" w="med" type="none"/>
            <a:tailEnd len="med" w="med" type="triangle"/>
          </a:ln>
        </p:spPr>
      </p:cxnSp>
      <p:cxnSp>
        <p:nvCxnSpPr>
          <p:cNvPr id="77" name="Google Shape;77;g26ce10423e5_1_13"/>
          <p:cNvCxnSpPr/>
          <p:nvPr/>
        </p:nvCxnSpPr>
        <p:spPr>
          <a:xfrm flipH="1" rot="10800000">
            <a:off x="5010775" y="2512125"/>
            <a:ext cx="670800" cy="2231400"/>
          </a:xfrm>
          <a:prstGeom prst="straightConnector1">
            <a:avLst/>
          </a:prstGeom>
          <a:noFill/>
          <a:ln cap="flat" cmpd="sng" w="9525">
            <a:solidFill>
              <a:srgbClr val="00FFFF"/>
            </a:solidFill>
            <a:prstDash val="solid"/>
            <a:round/>
            <a:headEnd len="med" w="med" type="none"/>
            <a:tailEnd len="med" w="med" type="triangle"/>
          </a:ln>
        </p:spPr>
      </p:cxnSp>
      <p:cxnSp>
        <p:nvCxnSpPr>
          <p:cNvPr id="78" name="Google Shape;78;g26ce10423e5_1_13"/>
          <p:cNvCxnSpPr/>
          <p:nvPr/>
        </p:nvCxnSpPr>
        <p:spPr>
          <a:xfrm flipH="1" rot="10800000">
            <a:off x="5895700" y="1965775"/>
            <a:ext cx="997800" cy="2789400"/>
          </a:xfrm>
          <a:prstGeom prst="straightConnector1">
            <a:avLst/>
          </a:prstGeom>
          <a:noFill/>
          <a:ln cap="flat" cmpd="sng" w="9525">
            <a:solidFill>
              <a:srgbClr val="00FFFF"/>
            </a:solidFill>
            <a:prstDash val="solid"/>
            <a:round/>
            <a:headEnd len="med" w="med" type="none"/>
            <a:tailEnd len="med" w="med" type="triangle"/>
          </a:ln>
        </p:spPr>
      </p:cxnSp>
      <p:cxnSp>
        <p:nvCxnSpPr>
          <p:cNvPr id="79" name="Google Shape;79;g26ce10423e5_1_13"/>
          <p:cNvCxnSpPr/>
          <p:nvPr/>
        </p:nvCxnSpPr>
        <p:spPr>
          <a:xfrm flipH="1" rot="10800000">
            <a:off x="6768950" y="2566700"/>
            <a:ext cx="929100" cy="2246700"/>
          </a:xfrm>
          <a:prstGeom prst="straightConnector1">
            <a:avLst/>
          </a:prstGeom>
          <a:noFill/>
          <a:ln cap="flat" cmpd="sng" w="9525">
            <a:solidFill>
              <a:srgbClr val="00FFFF"/>
            </a:solidFill>
            <a:prstDash val="solid"/>
            <a:round/>
            <a:headEnd len="med" w="med" type="none"/>
            <a:tailEnd len="med" w="med" type="triangle"/>
          </a:ln>
        </p:spPr>
      </p:cxnSp>
      <p:cxnSp>
        <p:nvCxnSpPr>
          <p:cNvPr id="80" name="Google Shape;80;g26ce10423e5_1_13"/>
          <p:cNvCxnSpPr/>
          <p:nvPr/>
        </p:nvCxnSpPr>
        <p:spPr>
          <a:xfrm rot="10800000">
            <a:off x="7613475" y="3819275"/>
            <a:ext cx="17100" cy="1040700"/>
          </a:xfrm>
          <a:prstGeom prst="straightConnector1">
            <a:avLst/>
          </a:prstGeom>
          <a:noFill/>
          <a:ln cap="flat" cmpd="sng" w="9525">
            <a:solidFill>
              <a:srgbClr val="00FFFF"/>
            </a:solidFill>
            <a:prstDash val="solid"/>
            <a:round/>
            <a:headEnd len="med" w="med" type="none"/>
            <a:tailEnd len="med" w="med" type="triangle"/>
          </a:ln>
        </p:spPr>
      </p:cxnSp>
      <p:sp>
        <p:nvSpPr>
          <p:cNvPr id="81" name="Google Shape;81;g26ce10423e5_1_13"/>
          <p:cNvSpPr txBox="1"/>
          <p:nvPr/>
        </p:nvSpPr>
        <p:spPr>
          <a:xfrm>
            <a:off x="1101675" y="4755175"/>
            <a:ext cx="7096200" cy="14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rgbClr val="000000"/>
                </a:solidFill>
              </a:rPr>
              <a:t>Battery         Power     Relay       Relay       MCU        Signal      Camera    Motion </a:t>
            </a:r>
            <a:endParaRPr sz="1500">
              <a:solidFill>
                <a:srgbClr val="000000"/>
              </a:solidFill>
            </a:endParaRPr>
          </a:p>
          <a:p>
            <a:pPr indent="0" lvl="0" marL="0" rtl="0" algn="l">
              <a:spcBef>
                <a:spcPts val="0"/>
              </a:spcBef>
              <a:spcAft>
                <a:spcPts val="0"/>
              </a:spcAft>
              <a:buNone/>
            </a:pPr>
            <a:r>
              <a:rPr lang="en-US" sz="1500">
                <a:solidFill>
                  <a:srgbClr val="000000"/>
                </a:solidFill>
              </a:rPr>
              <a:t>                    Supply   Control                                   Generation                  Sensor</a:t>
            </a:r>
            <a:endParaRPr sz="1500">
              <a:solidFill>
                <a:srgbClr val="000000"/>
              </a:solidFill>
            </a:endParaRPr>
          </a:p>
          <a:p>
            <a:pPr indent="0" lvl="0" marL="0" rtl="0" algn="l">
              <a:spcBef>
                <a:spcPts val="0"/>
              </a:spcBef>
              <a:spcAft>
                <a:spcPts val="0"/>
              </a:spcAft>
              <a:buNone/>
            </a:pPr>
            <a:r>
              <a:rPr lang="en-US" sz="1500">
                <a:solidFill>
                  <a:srgbClr val="000000"/>
                </a:solidFill>
              </a:rPr>
              <a:t>                                 (on/off switch for users)</a:t>
            </a:r>
            <a:endParaRPr sz="1500">
              <a:solidFill>
                <a:srgbClr val="000000"/>
              </a:solidFill>
            </a:endParaRPr>
          </a:p>
        </p:txBody>
      </p:sp>
      <p:sp>
        <p:nvSpPr>
          <p:cNvPr id="82" name="Google Shape;82;g26ce10423e5_1_13"/>
          <p:cNvSpPr txBox="1"/>
          <p:nvPr/>
        </p:nvSpPr>
        <p:spPr>
          <a:xfrm>
            <a:off x="13975" y="5546950"/>
            <a:ext cx="9058500" cy="13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The user will only be able to access the on/off switch. When the system is powered it will </a:t>
            </a:r>
            <a:r>
              <a:rPr lang="en-US" sz="1600">
                <a:solidFill>
                  <a:schemeClr val="dk1"/>
                </a:solidFill>
              </a:rPr>
              <a:t>immediately</a:t>
            </a:r>
            <a:r>
              <a:rPr lang="en-US" sz="1600">
                <a:solidFill>
                  <a:schemeClr val="dk1"/>
                </a:solidFill>
              </a:rPr>
              <a:t> begin sensing for motion and running detection. When the user turns the system off, the microcontroller will </a:t>
            </a:r>
            <a:r>
              <a:rPr lang="en-US" sz="1600">
                <a:solidFill>
                  <a:schemeClr val="dk1"/>
                </a:solidFill>
              </a:rPr>
              <a:t>receive</a:t>
            </a:r>
            <a:r>
              <a:rPr lang="en-US" sz="1600">
                <a:solidFill>
                  <a:schemeClr val="dk1"/>
                </a:solidFill>
              </a:rPr>
              <a:t> a signal from the arduino to begin shutdown. After 10 seconds, the relay will be switched off, cutting power to the MCU. Camera is connected via USB, signal generation connected via, SPI, and </a:t>
            </a:r>
            <a:r>
              <a:rPr lang="en-US" sz="1600">
                <a:solidFill>
                  <a:schemeClr val="dk1"/>
                </a:solidFill>
              </a:rPr>
              <a:t>motion sensor</a:t>
            </a:r>
            <a:r>
              <a:rPr lang="en-US" sz="1600">
                <a:solidFill>
                  <a:schemeClr val="dk1"/>
                </a:solidFill>
              </a:rPr>
              <a:t>/Arduino are connected via GPIO. </a:t>
            </a:r>
            <a:endParaRPr sz="1600">
              <a:solidFill>
                <a:schemeClr val="dk1"/>
              </a:solidFill>
            </a:endParaRPr>
          </a:p>
        </p:txBody>
      </p:sp>
      <p:pic>
        <p:nvPicPr>
          <p:cNvPr id="83" name="Google Shape;83;g26ce10423e5_1_13"/>
          <p:cNvPicPr preferRelativeResize="0"/>
          <p:nvPr/>
        </p:nvPicPr>
        <p:blipFill>
          <a:blip r:embed="rId4">
            <a:alphaModFix/>
          </a:blip>
          <a:stretch>
            <a:fillRect/>
          </a:stretch>
        </p:blipFill>
        <p:spPr>
          <a:xfrm>
            <a:off x="4909550" y="61250"/>
            <a:ext cx="873250" cy="873250"/>
          </a:xfrm>
          <a:prstGeom prst="rect">
            <a:avLst/>
          </a:prstGeom>
          <a:noFill/>
          <a:ln>
            <a:noFill/>
          </a:ln>
        </p:spPr>
      </p:pic>
      <p:cxnSp>
        <p:nvCxnSpPr>
          <p:cNvPr id="84" name="Google Shape;84;g26ce10423e5_1_13"/>
          <p:cNvCxnSpPr/>
          <p:nvPr/>
        </p:nvCxnSpPr>
        <p:spPr>
          <a:xfrm flipH="1">
            <a:off x="3763225" y="726550"/>
            <a:ext cx="1408800" cy="2701200"/>
          </a:xfrm>
          <a:prstGeom prst="straightConnector1">
            <a:avLst/>
          </a:prstGeom>
          <a:noFill/>
          <a:ln cap="flat" cmpd="sng" w="9525">
            <a:solidFill>
              <a:srgbClr val="00FFFF"/>
            </a:solidFill>
            <a:prstDash val="solid"/>
            <a:round/>
            <a:headEnd len="med" w="med" type="none"/>
            <a:tailEnd len="med" w="med" type="none"/>
          </a:ln>
        </p:spPr>
      </p:cxnSp>
      <p:cxnSp>
        <p:nvCxnSpPr>
          <p:cNvPr id="85" name="Google Shape;85;g26ce10423e5_1_13"/>
          <p:cNvCxnSpPr/>
          <p:nvPr/>
        </p:nvCxnSpPr>
        <p:spPr>
          <a:xfrm flipH="1">
            <a:off x="3774675" y="749850"/>
            <a:ext cx="1572000" cy="2829300"/>
          </a:xfrm>
          <a:prstGeom prst="straightConnector1">
            <a:avLst/>
          </a:prstGeom>
          <a:noFill/>
          <a:ln cap="flat" cmpd="sng" w="9525">
            <a:solidFill>
              <a:srgbClr val="00FFFF"/>
            </a:solidFill>
            <a:prstDash val="solid"/>
            <a:round/>
            <a:headEnd len="med" w="med" type="none"/>
            <a:tailEnd len="med" w="med" type="none"/>
          </a:ln>
        </p:spPr>
      </p:cxnSp>
      <p:sp>
        <p:nvSpPr>
          <p:cNvPr id="86" name="Google Shape;86;g26ce10423e5_1_13"/>
          <p:cNvSpPr txBox="1"/>
          <p:nvPr/>
        </p:nvSpPr>
        <p:spPr>
          <a:xfrm>
            <a:off x="5895700" y="259225"/>
            <a:ext cx="12615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On/Off Switch</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g26ce10423e5_1_0"/>
          <p:cNvPicPr preferRelativeResize="0"/>
          <p:nvPr/>
        </p:nvPicPr>
        <p:blipFill>
          <a:blip r:embed="rId3">
            <a:alphaModFix/>
          </a:blip>
          <a:stretch>
            <a:fillRect/>
          </a:stretch>
        </p:blipFill>
        <p:spPr>
          <a:xfrm>
            <a:off x="195250" y="1052575"/>
            <a:ext cx="8948751" cy="5805425"/>
          </a:xfrm>
          <a:prstGeom prst="rect">
            <a:avLst/>
          </a:prstGeom>
          <a:noFill/>
          <a:ln>
            <a:noFill/>
          </a:ln>
        </p:spPr>
      </p:pic>
      <p:pic>
        <p:nvPicPr>
          <p:cNvPr id="93" name="Google Shape;93;g26ce10423e5_1_0"/>
          <p:cNvPicPr preferRelativeResize="0"/>
          <p:nvPr/>
        </p:nvPicPr>
        <p:blipFill rotWithShape="1">
          <a:blip r:embed="rId4">
            <a:alphaModFix/>
          </a:blip>
          <a:srcRect b="0" l="18975" r="0" t="0"/>
          <a:stretch/>
        </p:blipFill>
        <p:spPr>
          <a:xfrm>
            <a:off x="1457752" y="3080125"/>
            <a:ext cx="4920975" cy="3140650"/>
          </a:xfrm>
          <a:prstGeom prst="rect">
            <a:avLst/>
          </a:prstGeom>
          <a:noFill/>
          <a:ln>
            <a:noFill/>
          </a:ln>
        </p:spPr>
      </p:pic>
      <p:pic>
        <p:nvPicPr>
          <p:cNvPr id="94" name="Google Shape;94;g26ce10423e5_1_0"/>
          <p:cNvPicPr preferRelativeResize="0"/>
          <p:nvPr/>
        </p:nvPicPr>
        <p:blipFill rotWithShape="1">
          <a:blip r:embed="rId5">
            <a:alphaModFix/>
          </a:blip>
          <a:srcRect b="0" l="60945" r="0" t="0"/>
          <a:stretch/>
        </p:blipFill>
        <p:spPr>
          <a:xfrm rot="-2985307">
            <a:off x="5868829" y="1881625"/>
            <a:ext cx="1094450" cy="2649126"/>
          </a:xfrm>
          <a:prstGeom prst="rect">
            <a:avLst/>
          </a:prstGeom>
          <a:noFill/>
          <a:ln>
            <a:noFill/>
          </a:ln>
        </p:spPr>
      </p:pic>
      <p:pic>
        <p:nvPicPr>
          <p:cNvPr id="95" name="Google Shape;95;g26ce10423e5_1_0"/>
          <p:cNvPicPr preferRelativeResize="0"/>
          <p:nvPr/>
        </p:nvPicPr>
        <p:blipFill>
          <a:blip r:embed="rId6">
            <a:alphaModFix/>
          </a:blip>
          <a:stretch>
            <a:fillRect/>
          </a:stretch>
        </p:blipFill>
        <p:spPr>
          <a:xfrm rot="-3868987">
            <a:off x="6372250" y="1301026"/>
            <a:ext cx="1491073" cy="1491073"/>
          </a:xfrm>
          <a:prstGeom prst="rect">
            <a:avLst/>
          </a:prstGeom>
          <a:noFill/>
          <a:ln>
            <a:noFill/>
          </a:ln>
        </p:spPr>
      </p:pic>
      <p:pic>
        <p:nvPicPr>
          <p:cNvPr id="96" name="Google Shape;96;g26ce10423e5_1_0"/>
          <p:cNvPicPr preferRelativeResize="0"/>
          <p:nvPr/>
        </p:nvPicPr>
        <p:blipFill>
          <a:blip r:embed="rId7">
            <a:alphaModFix/>
          </a:blip>
          <a:stretch>
            <a:fillRect/>
          </a:stretch>
        </p:blipFill>
        <p:spPr>
          <a:xfrm rot="-4026776">
            <a:off x="5529861" y="1254867"/>
            <a:ext cx="1561248" cy="919351"/>
          </a:xfrm>
          <a:prstGeom prst="rect">
            <a:avLst/>
          </a:prstGeom>
          <a:noFill/>
          <a:ln>
            <a:noFill/>
          </a:ln>
        </p:spPr>
      </p:pic>
      <p:pic>
        <p:nvPicPr>
          <p:cNvPr id="97" name="Google Shape;97;g26ce10423e5_1_0"/>
          <p:cNvPicPr preferRelativeResize="0"/>
          <p:nvPr/>
        </p:nvPicPr>
        <p:blipFill>
          <a:blip r:embed="rId8">
            <a:alphaModFix/>
          </a:blip>
          <a:stretch>
            <a:fillRect/>
          </a:stretch>
        </p:blipFill>
        <p:spPr>
          <a:xfrm rot="-2546538">
            <a:off x="7163175" y="2299000"/>
            <a:ext cx="1574562" cy="1259650"/>
          </a:xfrm>
          <a:prstGeom prst="rect">
            <a:avLst/>
          </a:prstGeom>
          <a:noFill/>
          <a:ln>
            <a:noFill/>
          </a:ln>
        </p:spPr>
      </p:pic>
      <p:sp>
        <p:nvSpPr>
          <p:cNvPr id="98" name="Google Shape;98;g26ce10423e5_1_0"/>
          <p:cNvSpPr txBox="1"/>
          <p:nvPr/>
        </p:nvSpPr>
        <p:spPr>
          <a:xfrm>
            <a:off x="7726800" y="381600"/>
            <a:ext cx="11523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000000"/>
                </a:solidFill>
              </a:rPr>
              <a:t>(fleeing animals)</a:t>
            </a:r>
            <a:endParaRPr sz="2000">
              <a:solidFill>
                <a:srgbClr val="000000"/>
              </a:solidFill>
            </a:endParaRPr>
          </a:p>
        </p:txBody>
      </p:sp>
      <p:sp>
        <p:nvSpPr>
          <p:cNvPr id="99" name="Google Shape;99;g26ce10423e5_1_0"/>
          <p:cNvSpPr/>
          <p:nvPr/>
        </p:nvSpPr>
        <p:spPr>
          <a:xfrm>
            <a:off x="1457750" y="4823675"/>
            <a:ext cx="850200" cy="1397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0" name="Google Shape;100;g26ce10423e5_1_0"/>
          <p:cNvPicPr preferRelativeResize="0"/>
          <p:nvPr/>
        </p:nvPicPr>
        <p:blipFill rotWithShape="1">
          <a:blip r:embed="rId9">
            <a:alphaModFix/>
          </a:blip>
          <a:srcRect b="0" l="51262" r="0" t="0"/>
          <a:stretch/>
        </p:blipFill>
        <p:spPr>
          <a:xfrm>
            <a:off x="3527606" y="5151075"/>
            <a:ext cx="569642" cy="66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6"/>
          <p:cNvSpPr txBox="1"/>
          <p:nvPr>
            <p:ph type="title"/>
          </p:nvPr>
        </p:nvSpPr>
        <p:spPr>
          <a:xfrm>
            <a:off x="457200" y="1049177"/>
            <a:ext cx="8229600" cy="80375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Font typeface="Arial"/>
              <a:buNone/>
            </a:pPr>
            <a:r>
              <a:rPr lang="en-US"/>
              <a:t>Project Timeline </a:t>
            </a:r>
            <a:endParaRPr/>
          </a:p>
        </p:txBody>
      </p:sp>
      <p:graphicFrame>
        <p:nvGraphicFramePr>
          <p:cNvPr id="106" name="Google Shape;106;p6"/>
          <p:cNvGraphicFramePr/>
          <p:nvPr/>
        </p:nvGraphicFramePr>
        <p:xfrm>
          <a:off x="230909" y="2786929"/>
          <a:ext cx="3000000" cy="3000000"/>
        </p:xfrm>
        <a:graphic>
          <a:graphicData uri="http://schemas.openxmlformats.org/drawingml/2006/table">
            <a:tbl>
              <a:tblPr>
                <a:noFill/>
                <a:tableStyleId>{E233802B-ED61-4D99-9BBF-9D3D92159667}</a:tableStyleId>
              </a:tblPr>
              <a:tblGrid>
                <a:gridCol w="1245350"/>
                <a:gridCol w="1240575"/>
                <a:gridCol w="1242975"/>
                <a:gridCol w="1252525"/>
                <a:gridCol w="1308550"/>
                <a:gridCol w="1182175"/>
                <a:gridCol w="1099200"/>
              </a:tblGrid>
              <a:tr h="1387900">
                <a:tc>
                  <a:txBody>
                    <a:bodyPr/>
                    <a:lstStyle/>
                    <a:p>
                      <a:pPr indent="0" lvl="0" marL="0" marR="0" rtl="0" algn="ctr">
                        <a:spcBef>
                          <a:spcPts val="0"/>
                        </a:spcBef>
                        <a:spcAft>
                          <a:spcPts val="0"/>
                        </a:spcAft>
                        <a:buNone/>
                      </a:pPr>
                      <a:r>
                        <a:rPr lang="en-US" sz="1300" u="none" cap="none" strike="noStrike"/>
                        <a:t>Subsystem Designs and Testing</a:t>
                      </a:r>
                      <a:endParaRPr/>
                    </a:p>
                    <a:p>
                      <a:pPr indent="0" lvl="0" marL="0" marR="0" rtl="0" algn="ctr">
                        <a:spcBef>
                          <a:spcPts val="0"/>
                        </a:spcBef>
                        <a:spcAft>
                          <a:spcPts val="0"/>
                        </a:spcAft>
                        <a:buNone/>
                      </a:pPr>
                      <a:r>
                        <a:rPr lang="en-US" sz="1300" u="none" cap="none" strike="noStrike"/>
                        <a:t>(completed</a:t>
                      </a:r>
                      <a:r>
                        <a:rPr lang="en-US" sz="1300"/>
                        <a:t> 3/29</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lang="en-US" sz="1300" u="none" cap="none" strike="noStrike"/>
                        <a:t>Integration of </a:t>
                      </a:r>
                      <a:r>
                        <a:rPr lang="en-US" sz="1300"/>
                        <a:t>power </a:t>
                      </a:r>
                      <a:r>
                        <a:rPr lang="en-US" sz="1300" u="none" cap="none" strike="noStrike"/>
                        <a:t>subsystem and MCU (completed </a:t>
                      </a:r>
                      <a:r>
                        <a:rPr lang="en-US" sz="1300"/>
                        <a:t>3/28</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lang="en-US" sz="1300" u="none" cap="none" strike="noStrike"/>
                        <a:t>Integration of </a:t>
                      </a:r>
                      <a:r>
                        <a:rPr lang="en-US" sz="1300"/>
                        <a:t>Detection and Emitter System</a:t>
                      </a:r>
                      <a:r>
                        <a:rPr lang="en-US" sz="1300" u="none" cap="none" strike="noStrike"/>
                        <a:t> </a:t>
                      </a:r>
                      <a:br>
                        <a:rPr lang="en-US" sz="1300" u="none" cap="none" strike="noStrike"/>
                      </a:br>
                      <a:r>
                        <a:rPr lang="en-US" sz="1300" u="none" cap="none" strike="noStrike"/>
                        <a:t>(completed </a:t>
                      </a:r>
                      <a:r>
                        <a:rPr lang="en-US" sz="1300"/>
                        <a:t>3/7</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lang="en-US" sz="1300" u="none" cap="none" strike="noStrike"/>
                        <a:t>Final Integration </a:t>
                      </a:r>
                      <a:br>
                        <a:rPr lang="en-US" sz="1300" u="none" cap="none" strike="noStrike"/>
                      </a:br>
                      <a:r>
                        <a:rPr lang="en-US" sz="1300" u="none" cap="none" strike="noStrike"/>
                        <a:t>(completed </a:t>
                      </a:r>
                      <a:r>
                        <a:rPr lang="en-US" sz="1300"/>
                        <a:t>3</a:t>
                      </a:r>
                      <a:r>
                        <a:rPr lang="en-US" sz="1300" u="none" cap="none" strike="noStrike"/>
                        <a:t>/</a:t>
                      </a:r>
                      <a:r>
                        <a:rPr lang="en-US" sz="1300"/>
                        <a:t>28</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0000"/>
                    </a:solidFill>
                  </a:tcPr>
                </a:tc>
                <a:tc>
                  <a:txBody>
                    <a:bodyPr/>
                    <a:lstStyle/>
                    <a:p>
                      <a:pPr indent="0" lvl="0" marL="0" marR="0" rtl="0" algn="ctr">
                        <a:spcBef>
                          <a:spcPts val="0"/>
                        </a:spcBef>
                        <a:spcAft>
                          <a:spcPts val="0"/>
                        </a:spcAft>
                        <a:buNone/>
                      </a:pPr>
                      <a:r>
                        <a:rPr lang="en-US" sz="1300" u="none" cap="none" strike="noStrike"/>
                        <a:t>System Test</a:t>
                      </a:r>
                      <a:br>
                        <a:rPr lang="en-US" sz="1300" u="none" cap="none" strike="noStrike"/>
                      </a:br>
                      <a:r>
                        <a:rPr lang="en-US" sz="1300" u="none" cap="none" strike="noStrike"/>
                        <a:t>(to complete by </a:t>
                      </a:r>
                      <a:r>
                        <a:rPr lang="en-US" sz="1300"/>
                        <a:t>4</a:t>
                      </a:r>
                      <a:r>
                        <a:rPr lang="en-US" sz="1300" u="none" cap="none" strike="noStrike"/>
                        <a:t>/</a:t>
                      </a:r>
                      <a:r>
                        <a:rPr lang="en-US" sz="1300"/>
                        <a:t>11</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lang="en-US" sz="1300" u="none" cap="none" strike="noStrike"/>
                        <a:t>Validation</a:t>
                      </a:r>
                      <a:br>
                        <a:rPr lang="en-US" sz="1300" u="none" cap="none" strike="noStrike"/>
                      </a:br>
                      <a:r>
                        <a:rPr lang="en-US" sz="1300" u="none" cap="none" strike="noStrike"/>
                        <a:t>(to complete by </a:t>
                      </a:r>
                      <a:r>
                        <a:rPr lang="en-US" sz="1300"/>
                        <a:t>4/11</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FFF00"/>
                    </a:solidFill>
                  </a:tcPr>
                </a:tc>
                <a:tc>
                  <a:txBody>
                    <a:bodyPr/>
                    <a:lstStyle/>
                    <a:p>
                      <a:pPr indent="0" lvl="0" marL="0" marR="0" rtl="0" algn="ctr">
                        <a:spcBef>
                          <a:spcPts val="0"/>
                        </a:spcBef>
                        <a:spcAft>
                          <a:spcPts val="0"/>
                        </a:spcAft>
                        <a:buNone/>
                      </a:pPr>
                      <a:r>
                        <a:rPr lang="en-US" sz="1300" u="none" cap="none" strike="noStrike"/>
                        <a:t>Demo and Report </a:t>
                      </a:r>
                      <a:br>
                        <a:rPr lang="en-US" sz="1300" u="none" cap="none" strike="noStrike"/>
                      </a:br>
                      <a:r>
                        <a:rPr lang="en-US" sz="1300" u="none" cap="none" strike="noStrike"/>
                        <a:t>(to complete by </a:t>
                      </a:r>
                      <a:r>
                        <a:rPr lang="en-US" sz="1300"/>
                        <a:t>4</a:t>
                      </a:r>
                      <a:r>
                        <a:rPr lang="en-US" sz="1300" u="none" cap="none" strike="noStrike"/>
                        <a:t>/1</a:t>
                      </a:r>
                      <a:r>
                        <a:rPr lang="en-US" sz="1300"/>
                        <a:t>9</a:t>
                      </a:r>
                      <a:r>
                        <a:rPr lang="en-US" sz="1300" u="none" cap="none" strike="noStrike"/>
                        <a:t>)</a:t>
                      </a:r>
                      <a:endParaRPr sz="1300" u="none" cap="none" strike="noStrike"/>
                    </a:p>
                  </a:txBody>
                  <a:tcPr marT="45675" marB="45675" marR="91425" marL="91425">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7"/>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Michael McNeil</a:t>
            </a:r>
            <a:endParaRPr/>
          </a:p>
        </p:txBody>
      </p:sp>
      <p:graphicFrame>
        <p:nvGraphicFramePr>
          <p:cNvPr id="112" name="Google Shape;112;p7"/>
          <p:cNvGraphicFramePr/>
          <p:nvPr/>
        </p:nvGraphicFramePr>
        <p:xfrm>
          <a:off x="685800" y="1952075"/>
          <a:ext cx="3000000" cy="3000000"/>
        </p:xfrm>
        <a:graphic>
          <a:graphicData uri="http://schemas.openxmlformats.org/drawingml/2006/table">
            <a:tbl>
              <a:tblPr>
                <a:noFill/>
                <a:tableStyleId>{E233802B-ED61-4D99-9BBF-9D3D92159667}</a:tableStyleId>
              </a:tblPr>
              <a:tblGrid>
                <a:gridCol w="3886200"/>
                <a:gridCol w="3886200"/>
              </a:tblGrid>
              <a:tr h="787875">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15</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2134350">
                <a:tc>
                  <a:txBody>
                    <a:bodyPr/>
                    <a:lstStyle/>
                    <a:p>
                      <a:pPr indent="-342900" lvl="0" marL="457200" marR="0" rtl="0" algn="l">
                        <a:spcBef>
                          <a:spcPts val="0"/>
                        </a:spcBef>
                        <a:spcAft>
                          <a:spcPts val="0"/>
                        </a:spcAft>
                        <a:buSzPts val="1800"/>
                        <a:buChar char="-"/>
                      </a:pPr>
                      <a:r>
                        <a:rPr lang="en-US" sz="1800"/>
                        <a:t>Ordered/Assembled/Tested New Board</a:t>
                      </a:r>
                      <a:endParaRPr sz="1800"/>
                    </a:p>
                    <a:p>
                      <a:pPr indent="-342900" lvl="0" marL="457200" marR="0" rtl="0" algn="l">
                        <a:spcBef>
                          <a:spcPts val="0"/>
                        </a:spcBef>
                        <a:spcAft>
                          <a:spcPts val="0"/>
                        </a:spcAft>
                        <a:buSzPts val="1800"/>
                        <a:buChar char="-"/>
                      </a:pPr>
                      <a:r>
                        <a:rPr lang="en-US" sz="1800"/>
                        <a:t>Integrated Board with Detection System MCU</a:t>
                      </a:r>
                      <a:endParaRPr sz="1800"/>
                    </a:p>
                    <a:p>
                      <a:pPr indent="-342900" lvl="0" marL="457200" marR="0" rtl="0" algn="l">
                        <a:spcBef>
                          <a:spcPts val="0"/>
                        </a:spcBef>
                        <a:spcAft>
                          <a:spcPts val="0"/>
                        </a:spcAft>
                        <a:buSzPts val="1800"/>
                        <a:buChar char="-"/>
                      </a:pPr>
                      <a:r>
                        <a:rPr lang="en-US" sz="1800"/>
                        <a:t>Fixed Battery Charger issues via new board</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Full System Test and Validation</a:t>
                      </a:r>
                      <a:endParaRPr sz="1800"/>
                    </a:p>
                    <a:p>
                      <a:pPr indent="-342900" lvl="0" marL="457200" marR="0" rtl="0" algn="l">
                        <a:spcBef>
                          <a:spcPts val="0"/>
                        </a:spcBef>
                        <a:spcAft>
                          <a:spcPts val="0"/>
                        </a:spcAft>
                        <a:buSzPts val="1800"/>
                        <a:buChar char="-"/>
                      </a:pPr>
                      <a:r>
                        <a:rPr lang="en-US" sz="1800"/>
                        <a:t>Chassis work</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8"/>
          <p:cNvSpPr txBox="1"/>
          <p:nvPr>
            <p:ph idx="1" type="body"/>
          </p:nvPr>
        </p:nvSpPr>
        <p:spPr>
          <a:xfrm>
            <a:off x="457200" y="2049275"/>
            <a:ext cx="3327900" cy="40770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360"/>
              </a:spcBef>
              <a:spcAft>
                <a:spcPts val="0"/>
              </a:spcAft>
              <a:buSzPts val="1800"/>
              <a:buChar char="•"/>
            </a:pPr>
            <a:r>
              <a:rPr lang="en-US" sz="1800"/>
              <a:t>Battery Charger Output:</a:t>
            </a:r>
            <a:endParaRPr sz="1800"/>
          </a:p>
          <a:p>
            <a:pPr indent="-342900" lvl="1" marL="914400" rtl="0" algn="l">
              <a:lnSpc>
                <a:spcPct val="90000"/>
              </a:lnSpc>
              <a:spcBef>
                <a:spcPts val="0"/>
              </a:spcBef>
              <a:spcAft>
                <a:spcPts val="0"/>
              </a:spcAft>
              <a:buSzPts val="1800"/>
              <a:buChar char="–"/>
            </a:pPr>
            <a:r>
              <a:rPr lang="en-US" sz="1800"/>
              <a:t>6.99 V and 2 A</a:t>
            </a:r>
            <a:endParaRPr sz="1800"/>
          </a:p>
          <a:p>
            <a:pPr indent="-342900" lvl="1" marL="914400" rtl="0" algn="l">
              <a:lnSpc>
                <a:spcPct val="90000"/>
              </a:lnSpc>
              <a:spcBef>
                <a:spcPts val="0"/>
              </a:spcBef>
              <a:spcAft>
                <a:spcPts val="0"/>
              </a:spcAft>
              <a:buSzPts val="1800"/>
              <a:buChar char="–"/>
            </a:pPr>
            <a:r>
              <a:rPr lang="en-US" sz="1800"/>
              <a:t>Starts Charging when Battery is at ~5V</a:t>
            </a:r>
            <a:endParaRPr sz="1800"/>
          </a:p>
          <a:p>
            <a:pPr indent="-342900" lvl="0" marL="457200" rtl="0" algn="l">
              <a:lnSpc>
                <a:spcPct val="90000"/>
              </a:lnSpc>
              <a:spcBef>
                <a:spcPts val="0"/>
              </a:spcBef>
              <a:spcAft>
                <a:spcPts val="0"/>
              </a:spcAft>
              <a:buSzPts val="1800"/>
              <a:buChar char="•"/>
            </a:pPr>
            <a:r>
              <a:rPr lang="en-US" sz="1800"/>
              <a:t>New board significantly improved voltage drop on load test</a:t>
            </a:r>
            <a:endParaRPr sz="1800"/>
          </a:p>
          <a:p>
            <a:pPr indent="-342900" lvl="1" marL="914400" rtl="0" algn="l">
              <a:lnSpc>
                <a:spcPct val="90000"/>
              </a:lnSpc>
              <a:spcBef>
                <a:spcPts val="0"/>
              </a:spcBef>
              <a:spcAft>
                <a:spcPts val="0"/>
              </a:spcAft>
              <a:buSzPts val="1800"/>
              <a:buChar char="–"/>
            </a:pPr>
            <a:r>
              <a:rPr lang="en-US" sz="1800"/>
              <a:t>Old drop: ~0.45V</a:t>
            </a:r>
            <a:endParaRPr sz="1800"/>
          </a:p>
          <a:p>
            <a:pPr indent="-342900" lvl="1" marL="914400" rtl="0" algn="l">
              <a:lnSpc>
                <a:spcPct val="90000"/>
              </a:lnSpc>
              <a:spcBef>
                <a:spcPts val="0"/>
              </a:spcBef>
              <a:spcAft>
                <a:spcPts val="0"/>
              </a:spcAft>
              <a:buSzPts val="1800"/>
              <a:buChar char="–"/>
            </a:pPr>
            <a:r>
              <a:rPr lang="en-US" sz="1800"/>
              <a:t>New drop: ~0.18V</a:t>
            </a:r>
            <a:endParaRPr sz="1800"/>
          </a:p>
          <a:p>
            <a:pPr indent="-342900" lvl="0" marL="457200" rtl="0" algn="l">
              <a:lnSpc>
                <a:spcPct val="90000"/>
              </a:lnSpc>
              <a:spcBef>
                <a:spcPts val="0"/>
              </a:spcBef>
              <a:spcAft>
                <a:spcPts val="0"/>
              </a:spcAft>
              <a:buSzPts val="1800"/>
              <a:buChar char="•"/>
            </a:pPr>
            <a:r>
              <a:rPr lang="en-US" sz="1800"/>
              <a:t>Stat Indicator:</a:t>
            </a:r>
            <a:endParaRPr sz="1800"/>
          </a:p>
          <a:p>
            <a:pPr indent="-342900" lvl="1" marL="914400" rtl="0" algn="l">
              <a:lnSpc>
                <a:spcPct val="90000"/>
              </a:lnSpc>
              <a:spcBef>
                <a:spcPts val="0"/>
              </a:spcBef>
              <a:spcAft>
                <a:spcPts val="0"/>
              </a:spcAft>
              <a:buSzPts val="1800"/>
              <a:buChar char="–"/>
            </a:pPr>
            <a:r>
              <a:rPr lang="en-US" sz="1800"/>
              <a:t>Blinking: No Battery</a:t>
            </a:r>
            <a:endParaRPr sz="1800"/>
          </a:p>
          <a:p>
            <a:pPr indent="-342900" lvl="1" marL="914400" rtl="0" algn="l">
              <a:lnSpc>
                <a:spcPct val="90000"/>
              </a:lnSpc>
              <a:spcBef>
                <a:spcPts val="0"/>
              </a:spcBef>
              <a:spcAft>
                <a:spcPts val="0"/>
              </a:spcAft>
              <a:buSzPts val="1800"/>
              <a:buChar char="–"/>
            </a:pPr>
            <a:r>
              <a:rPr lang="en-US" sz="1800"/>
              <a:t>High: Charge Done</a:t>
            </a:r>
            <a:endParaRPr sz="1800"/>
          </a:p>
          <a:p>
            <a:pPr indent="-342900" lvl="1" marL="914400" rtl="0" algn="l">
              <a:lnSpc>
                <a:spcPct val="90000"/>
              </a:lnSpc>
              <a:spcBef>
                <a:spcPts val="0"/>
              </a:spcBef>
              <a:spcAft>
                <a:spcPts val="0"/>
              </a:spcAft>
              <a:buSzPts val="1800"/>
              <a:buChar char="–"/>
            </a:pPr>
            <a:r>
              <a:rPr lang="en-US" sz="1800"/>
              <a:t>Low: Charging</a:t>
            </a:r>
            <a:endParaRPr sz="1800"/>
          </a:p>
        </p:txBody>
      </p:sp>
      <p:sp>
        <p:nvSpPr>
          <p:cNvPr id="118" name="Google Shape;118;p8"/>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Michael McNeil</a:t>
            </a:r>
            <a:endParaRPr/>
          </a:p>
        </p:txBody>
      </p:sp>
      <p:pic>
        <p:nvPicPr>
          <p:cNvPr id="119" name="Google Shape;119;p8"/>
          <p:cNvPicPr preferRelativeResize="0"/>
          <p:nvPr/>
        </p:nvPicPr>
        <p:blipFill>
          <a:blip r:embed="rId3">
            <a:alphaModFix/>
          </a:blip>
          <a:stretch>
            <a:fillRect/>
          </a:stretch>
        </p:blipFill>
        <p:spPr>
          <a:xfrm>
            <a:off x="6589825" y="382425"/>
            <a:ext cx="2101352" cy="2801802"/>
          </a:xfrm>
          <a:prstGeom prst="rect">
            <a:avLst/>
          </a:prstGeom>
          <a:noFill/>
          <a:ln>
            <a:noFill/>
          </a:ln>
        </p:spPr>
      </p:pic>
      <p:pic>
        <p:nvPicPr>
          <p:cNvPr id="120" name="Google Shape;120;p8"/>
          <p:cNvPicPr preferRelativeResize="0"/>
          <p:nvPr/>
        </p:nvPicPr>
        <p:blipFill>
          <a:blip r:embed="rId4">
            <a:alphaModFix/>
          </a:blip>
          <a:stretch>
            <a:fillRect/>
          </a:stretch>
        </p:blipFill>
        <p:spPr>
          <a:xfrm>
            <a:off x="4043000" y="2566525"/>
            <a:ext cx="2397627" cy="3196851"/>
          </a:xfrm>
          <a:prstGeom prst="rect">
            <a:avLst/>
          </a:prstGeom>
          <a:noFill/>
          <a:ln>
            <a:noFill/>
          </a:ln>
        </p:spPr>
      </p:pic>
      <p:pic>
        <p:nvPicPr>
          <p:cNvPr id="121" name="Google Shape;121;p8"/>
          <p:cNvPicPr preferRelativeResize="0"/>
          <p:nvPr/>
        </p:nvPicPr>
        <p:blipFill rotWithShape="1">
          <a:blip r:embed="rId5">
            <a:alphaModFix/>
          </a:blip>
          <a:srcRect b="11769" l="0" r="11762" t="0"/>
          <a:stretch/>
        </p:blipFill>
        <p:spPr>
          <a:xfrm>
            <a:off x="6589825" y="3429000"/>
            <a:ext cx="2101352" cy="28018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6ce10423e5_1_43"/>
          <p:cNvSpPr txBox="1"/>
          <p:nvPr>
            <p:ph type="title"/>
          </p:nvPr>
        </p:nvSpPr>
        <p:spPr>
          <a:xfrm>
            <a:off x="457200" y="10491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Andrew Albritton</a:t>
            </a:r>
            <a:endParaRPr/>
          </a:p>
        </p:txBody>
      </p:sp>
      <p:graphicFrame>
        <p:nvGraphicFramePr>
          <p:cNvPr id="127" name="Google Shape;127;g26ce10423e5_1_43"/>
          <p:cNvGraphicFramePr/>
          <p:nvPr/>
        </p:nvGraphicFramePr>
        <p:xfrm>
          <a:off x="685800" y="1952075"/>
          <a:ext cx="3000000" cy="3000000"/>
        </p:xfrm>
        <a:graphic>
          <a:graphicData uri="http://schemas.openxmlformats.org/drawingml/2006/table">
            <a:tbl>
              <a:tblPr>
                <a:noFill/>
                <a:tableStyleId>{E233802B-ED61-4D99-9BBF-9D3D92159667}</a:tableStyleId>
              </a:tblPr>
              <a:tblGrid>
                <a:gridCol w="3886200"/>
                <a:gridCol w="3886200"/>
              </a:tblGrid>
              <a:tr h="640300">
                <a:tc>
                  <a:txBody>
                    <a:bodyPr/>
                    <a:lstStyle/>
                    <a:p>
                      <a:pPr indent="0" lvl="0" marL="0" marR="0" rtl="0" algn="l">
                        <a:spcBef>
                          <a:spcPts val="0"/>
                        </a:spcBef>
                        <a:spcAft>
                          <a:spcPts val="0"/>
                        </a:spcAft>
                        <a:buClr>
                          <a:schemeClr val="dk1"/>
                        </a:buClr>
                        <a:buSzPts val="1800"/>
                        <a:buFont typeface="Arial"/>
                        <a:buNone/>
                      </a:pPr>
                      <a:r>
                        <a:rPr lang="en-US" sz="1800" u="none" cap="none" strike="noStrike"/>
                        <a:t>Accomplishments since last update                          </a:t>
                      </a:r>
                      <a:r>
                        <a:rPr lang="en-US" sz="1800">
                          <a:solidFill>
                            <a:srgbClr val="FF0000"/>
                          </a:solidFill>
                        </a:rPr>
                        <a:t>13</a:t>
                      </a:r>
                      <a:r>
                        <a:rPr lang="en-US" sz="1800" u="none" cap="none" strike="noStrike">
                          <a:solidFill>
                            <a:srgbClr val="FF0000"/>
                          </a:solidFill>
                        </a:rPr>
                        <a:t> hrs of effort</a:t>
                      </a:r>
                      <a:endParaRPr sz="1800" u="none" cap="none" strike="noStrike">
                        <a:solidFill>
                          <a:srgbClr val="FF0000"/>
                        </a:solidFill>
                      </a:endParaRPr>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c>
                  <a:txBody>
                    <a:bodyPr/>
                    <a:lstStyle/>
                    <a:p>
                      <a:pPr indent="0" lvl="0" marL="0" marR="0" rtl="0" algn="l">
                        <a:spcBef>
                          <a:spcPts val="0"/>
                        </a:spcBef>
                        <a:spcAft>
                          <a:spcPts val="0"/>
                        </a:spcAft>
                        <a:buClr>
                          <a:schemeClr val="dk1"/>
                        </a:buClr>
                        <a:buSzPts val="1800"/>
                        <a:buFont typeface="Arial"/>
                        <a:buNone/>
                      </a:pPr>
                      <a:r>
                        <a:rPr lang="en-US" sz="1800" u="none" cap="none" strike="noStrike"/>
                        <a:t>Ongoing progress/problems and plans until the next presentation</a:t>
                      </a:r>
                      <a:endParaRPr sz="1800" u="none" cap="none" strike="noStrike"/>
                    </a:p>
                  </a:txBody>
                  <a:tcPr marT="45750" marB="45750"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6B8AF"/>
                    </a:solidFill>
                  </a:tcPr>
                </a:tc>
              </a:tr>
              <a:tr h="1734600">
                <a:tc>
                  <a:txBody>
                    <a:bodyPr/>
                    <a:lstStyle/>
                    <a:p>
                      <a:pPr indent="-342900" lvl="0" marL="457200" marR="0" rtl="0" algn="l">
                        <a:spcBef>
                          <a:spcPts val="0"/>
                        </a:spcBef>
                        <a:spcAft>
                          <a:spcPts val="0"/>
                        </a:spcAft>
                        <a:buSzPts val="1800"/>
                        <a:buChar char="●"/>
                      </a:pPr>
                      <a:r>
                        <a:rPr lang="en-US" sz="1800"/>
                        <a:t>Signal generation subsystem validated with ML detection, correct </a:t>
                      </a:r>
                      <a:r>
                        <a:rPr lang="en-US" sz="1800"/>
                        <a:t>frequency</a:t>
                      </a:r>
                      <a:r>
                        <a:rPr lang="en-US" sz="1800"/>
                        <a:t> emitted with each different species present.</a:t>
                      </a:r>
                      <a:endParaRPr sz="1800"/>
                    </a:p>
                    <a:p>
                      <a:pPr indent="-342900" lvl="0" marL="457200" marR="0" rtl="0" algn="l">
                        <a:spcBef>
                          <a:spcPts val="0"/>
                        </a:spcBef>
                        <a:spcAft>
                          <a:spcPts val="0"/>
                        </a:spcAft>
                        <a:buSzPts val="1800"/>
                        <a:buChar char="●"/>
                      </a:pPr>
                      <a:r>
                        <a:rPr lang="en-US" sz="1800"/>
                        <a:t>Power Subsystem integrated with MCU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42900" lvl="0" marL="457200" marR="0" rtl="0" algn="l">
                        <a:spcBef>
                          <a:spcPts val="0"/>
                        </a:spcBef>
                        <a:spcAft>
                          <a:spcPts val="0"/>
                        </a:spcAft>
                        <a:buSzPts val="1800"/>
                        <a:buChar char="●"/>
                      </a:pPr>
                      <a:r>
                        <a:rPr lang="en-US" sz="1800"/>
                        <a:t>Scenario testing in garden environment. </a:t>
                      </a:r>
                      <a:endParaRPr sz="1800"/>
                    </a:p>
                    <a:p>
                      <a:pPr indent="-342900" lvl="0" marL="457200" marR="0" rtl="0" algn="l">
                        <a:spcBef>
                          <a:spcPts val="0"/>
                        </a:spcBef>
                        <a:spcAft>
                          <a:spcPts val="0"/>
                        </a:spcAft>
                        <a:buSzPts val="1800"/>
                        <a:buChar char="●"/>
                      </a:pPr>
                      <a:r>
                        <a:rPr lang="en-US" sz="1800"/>
                        <a:t>Add on/off switch to chassis </a:t>
                      </a:r>
                      <a:endParaRPr sz="1800"/>
                    </a:p>
                    <a:p>
                      <a:pPr indent="-342900" lvl="0" marL="457200" marR="0" rtl="0" algn="l">
                        <a:spcBef>
                          <a:spcPts val="0"/>
                        </a:spcBef>
                        <a:spcAft>
                          <a:spcPts val="0"/>
                        </a:spcAft>
                        <a:buSzPts val="1800"/>
                        <a:buChar char="●"/>
                      </a:pPr>
                      <a:r>
                        <a:rPr lang="en-US" sz="1800"/>
                        <a:t>Design chassis</a:t>
                      </a:r>
                      <a:endParaRPr sz="1800"/>
                    </a:p>
                    <a:p>
                      <a:pPr indent="0" lvl="0" marL="0" marR="0" rtl="0" algn="l">
                        <a:spcBef>
                          <a:spcPts val="0"/>
                        </a:spcBef>
                        <a:spcAft>
                          <a:spcPts val="0"/>
                        </a:spcAft>
                        <a:buNone/>
                      </a:pPr>
                      <a:r>
                        <a:t/>
                      </a:r>
                      <a:endParaRPr sz="1800"/>
                    </a:p>
                  </a:txBody>
                  <a:tcPr marT="45750" marB="45750" marR="91450" marL="9145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6ce10423e5_1_48"/>
          <p:cNvSpPr txBox="1"/>
          <p:nvPr>
            <p:ph type="title"/>
          </p:nvPr>
        </p:nvSpPr>
        <p:spPr>
          <a:xfrm>
            <a:off x="609600" y="1201577"/>
            <a:ext cx="8229600" cy="8037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dk1"/>
              </a:buClr>
              <a:buSzPts val="990"/>
              <a:buFont typeface="Arial"/>
              <a:buNone/>
            </a:pPr>
            <a:r>
              <a:rPr lang="en-US"/>
              <a:t>Andrew Albritton</a:t>
            </a:r>
            <a:endParaRPr/>
          </a:p>
        </p:txBody>
      </p:sp>
      <p:pic>
        <p:nvPicPr>
          <p:cNvPr id="133" name="Google Shape;133;g26ce10423e5_1_48"/>
          <p:cNvPicPr preferRelativeResize="0"/>
          <p:nvPr/>
        </p:nvPicPr>
        <p:blipFill rotWithShape="1">
          <a:blip r:embed="rId3">
            <a:alphaModFix/>
          </a:blip>
          <a:srcRect b="37787" l="0" r="0" t="14026"/>
          <a:stretch/>
        </p:blipFill>
        <p:spPr>
          <a:xfrm>
            <a:off x="152200" y="1914125"/>
            <a:ext cx="2816550" cy="1514875"/>
          </a:xfrm>
          <a:prstGeom prst="rect">
            <a:avLst/>
          </a:prstGeom>
          <a:noFill/>
          <a:ln>
            <a:noFill/>
          </a:ln>
        </p:spPr>
      </p:pic>
      <p:pic>
        <p:nvPicPr>
          <p:cNvPr id="134" name="Google Shape;134;g26ce10423e5_1_48"/>
          <p:cNvPicPr preferRelativeResize="0"/>
          <p:nvPr/>
        </p:nvPicPr>
        <p:blipFill rotWithShape="1">
          <a:blip r:embed="rId4">
            <a:alphaModFix/>
          </a:blip>
          <a:srcRect b="35523" l="0" r="3864" t="19651"/>
          <a:stretch/>
        </p:blipFill>
        <p:spPr>
          <a:xfrm>
            <a:off x="152200" y="3429000"/>
            <a:ext cx="2816550" cy="1541299"/>
          </a:xfrm>
          <a:prstGeom prst="rect">
            <a:avLst/>
          </a:prstGeom>
          <a:noFill/>
          <a:ln>
            <a:noFill/>
          </a:ln>
        </p:spPr>
      </p:pic>
      <p:pic>
        <p:nvPicPr>
          <p:cNvPr id="135" name="Google Shape;135;g26ce10423e5_1_48"/>
          <p:cNvPicPr preferRelativeResize="0"/>
          <p:nvPr/>
        </p:nvPicPr>
        <p:blipFill rotWithShape="1">
          <a:blip r:embed="rId5">
            <a:alphaModFix/>
          </a:blip>
          <a:srcRect b="46221" l="1633" r="4505" t="15379"/>
          <a:stretch/>
        </p:blipFill>
        <p:spPr>
          <a:xfrm>
            <a:off x="152200" y="4970300"/>
            <a:ext cx="2816550" cy="1656552"/>
          </a:xfrm>
          <a:prstGeom prst="rect">
            <a:avLst/>
          </a:prstGeom>
          <a:noFill/>
          <a:ln>
            <a:noFill/>
          </a:ln>
        </p:spPr>
      </p:pic>
      <p:sp>
        <p:nvSpPr>
          <p:cNvPr id="136" name="Google Shape;136;g26ce10423e5_1_48"/>
          <p:cNvSpPr txBox="1"/>
          <p:nvPr/>
        </p:nvSpPr>
        <p:spPr>
          <a:xfrm>
            <a:off x="3018700" y="1919650"/>
            <a:ext cx="24081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0000"/>
                </a:solidFill>
              </a:rPr>
              <a:t>40 KHz (Deters Fl</a:t>
            </a:r>
            <a:r>
              <a:rPr lang="en-US" sz="1800"/>
              <a:t>ies)</a:t>
            </a:r>
            <a:endParaRPr sz="1800">
              <a:solidFill>
                <a:srgbClr val="000000"/>
              </a:solidFill>
            </a:endParaRPr>
          </a:p>
        </p:txBody>
      </p:sp>
      <p:sp>
        <p:nvSpPr>
          <p:cNvPr id="137" name="Google Shape;137;g26ce10423e5_1_48"/>
          <p:cNvSpPr txBox="1"/>
          <p:nvPr/>
        </p:nvSpPr>
        <p:spPr>
          <a:xfrm>
            <a:off x="2968750" y="3444975"/>
            <a:ext cx="28167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0000"/>
                </a:solidFill>
              </a:rPr>
              <a:t>50 KHz (Deters Lizards)</a:t>
            </a:r>
            <a:endParaRPr sz="1800">
              <a:solidFill>
                <a:srgbClr val="000000"/>
              </a:solidFill>
            </a:endParaRPr>
          </a:p>
        </p:txBody>
      </p:sp>
      <p:sp>
        <p:nvSpPr>
          <p:cNvPr id="138" name="Google Shape;138;g26ce10423e5_1_48"/>
          <p:cNvSpPr txBox="1"/>
          <p:nvPr/>
        </p:nvSpPr>
        <p:spPr>
          <a:xfrm>
            <a:off x="3018700" y="4970300"/>
            <a:ext cx="24081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000000"/>
                </a:solidFill>
              </a:rPr>
              <a:t>70 KHz (Deters Rats)</a:t>
            </a:r>
            <a:endParaRPr sz="1800">
              <a:solidFill>
                <a:srgbClr val="000000"/>
              </a:solidFill>
            </a:endParaRPr>
          </a:p>
        </p:txBody>
      </p:sp>
      <p:sp>
        <p:nvSpPr>
          <p:cNvPr id="139" name="Google Shape;139;g26ce10423e5_1_48"/>
          <p:cNvSpPr txBox="1"/>
          <p:nvPr/>
        </p:nvSpPr>
        <p:spPr>
          <a:xfrm>
            <a:off x="5975425" y="2752500"/>
            <a:ext cx="3237000" cy="4331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US" sz="2000">
                <a:solidFill>
                  <a:schemeClr val="dk1"/>
                </a:solidFill>
              </a:rPr>
              <a:t>Tested with ML detection instead of only testing SPI communication without ML (this is what was done in our last presentation). </a:t>
            </a:r>
            <a:endParaRPr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2013-06-18T16:37:55Z</dcterms:created>
  <dc:creator>Nowka, Kevin J.</dc:creator>
</cp:coreProperties>
</file>